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BC"/>
    <a:srgbClr val="1EAEBD"/>
    <a:srgbClr val="1EBCC2"/>
    <a:srgbClr val="73D4D6"/>
    <a:srgbClr val="4774B2"/>
    <a:srgbClr val="86DCAB"/>
    <a:srgbClr val="BDEDF1"/>
    <a:srgbClr val="B3EBEF"/>
    <a:srgbClr val="A9E8ED"/>
    <a:srgbClr val="BEE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65" autoAdjust="0"/>
    <p:restoredTop sz="24789" autoAdjust="0"/>
  </p:normalViewPr>
  <p:slideViewPr>
    <p:cSldViewPr snapToGrid="0" snapToObjects="1">
      <p:cViewPr varScale="1">
        <p:scale>
          <a:sx n="77" d="100"/>
          <a:sy n="77" d="100"/>
        </p:scale>
        <p:origin x="1080" y="90"/>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07.10.2020</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07.10.2020</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r>
              <a:rPr lang="de-DE" sz="1000" dirty="0" smtClean="0">
                <a:cs typeface="Arial" panose="020B0604020202020204" pitchFamily="34" charset="0"/>
              </a:rPr>
              <a:t>.</a:t>
            </a:r>
          </a:p>
          <a:p>
            <a:pPr marL="169462" indent="-169462">
              <a:buFont typeface="Arial" panose="020B0604020202020204" pitchFamily="34" charset="0"/>
              <a:buChar char="•"/>
            </a:pPr>
            <a:endParaRPr lang="de-DE" sz="1000" dirty="0" smtClean="0">
              <a:cs typeface="Arial" panose="020B0604020202020204" pitchFamily="34" charset="0"/>
            </a:endParaRPr>
          </a:p>
          <a:p>
            <a:pPr marL="169462" indent="-169462">
              <a:buFont typeface="Arial" panose="020B0604020202020204" pitchFamily="34" charset="0"/>
              <a:buChar char="•"/>
            </a:pPr>
            <a:r>
              <a:rPr lang="de-DE" sz="1000" dirty="0" smtClean="0">
                <a:cs typeface="Arial" panose="020B0604020202020204" pitchFamily="34" charset="0"/>
              </a:rPr>
              <a:t>An 14 Standorten gibt es Gymnasien mit einem </a:t>
            </a:r>
            <a:r>
              <a:rPr lang="de-DE" sz="1000" b="1" dirty="0" smtClean="0">
                <a:cs typeface="Arial" panose="020B0604020202020204" pitchFamily="34" charset="0"/>
              </a:rPr>
              <a:t>Hochbegabtenzug</a:t>
            </a:r>
            <a:r>
              <a:rPr lang="de-DE" sz="1000" dirty="0" smtClean="0">
                <a:cs typeface="Arial" panose="020B0604020202020204" pitchFamily="34" charset="0"/>
              </a:rPr>
              <a:t>.</a:t>
            </a:r>
            <a:endParaRPr lang="de-DE" sz="1000" dirty="0">
              <a:cs typeface="Arial" panose="020B0604020202020204" pitchFamily="34" charset="0"/>
            </a:endParaRP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a:t>
            </a:r>
            <a:r>
              <a:rPr lang="de-DE" sz="1000" dirty="0" smtClean="0"/>
              <a:t>das </a:t>
            </a:r>
            <a:r>
              <a:rPr lang="de-DE" sz="1000" b="1" dirty="0"/>
              <a:t>erweiterte Niveau, das zum Abitur </a:t>
            </a:r>
            <a:r>
              <a:rPr lang="de-DE" sz="1000" dirty="0" smtClean="0"/>
              <a:t>führt, </a:t>
            </a:r>
            <a:r>
              <a:rPr lang="de-DE" sz="1000" dirty="0"/>
              <a:t>das </a:t>
            </a:r>
            <a:r>
              <a:rPr lang="de-DE" sz="1000" b="1" dirty="0"/>
              <a:t>mittlere, zum Realschulabschluss führende </a:t>
            </a:r>
            <a:r>
              <a:rPr lang="de-DE" sz="1000" b="1" dirty="0" smtClean="0"/>
              <a:t>Niveau sowie </a:t>
            </a:r>
            <a:r>
              <a:rPr lang="de-DE" sz="1000" dirty="0" smtClean="0"/>
              <a:t>das </a:t>
            </a:r>
            <a:r>
              <a:rPr lang="de-DE" sz="1000" b="1" dirty="0"/>
              <a:t>grundlegende, zum Hauptschulabschluss führende </a:t>
            </a:r>
            <a:r>
              <a:rPr lang="de-DE" sz="1000" b="1" dirty="0" smtClean="0"/>
              <a:t>Niveau</a:t>
            </a:r>
            <a:r>
              <a:rPr lang="de-DE" sz="1000" dirty="0" smtClean="0"/>
              <a:t>. </a:t>
            </a:r>
            <a:r>
              <a:rPr lang="de-DE" sz="1000" dirty="0"/>
              <a:t>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a:t>
            </a:r>
            <a:r>
              <a:rPr lang="de-DE" dirty="0" smtClean="0">
                <a:cs typeface="Arial" panose="020B0604020202020204" pitchFamily="34" charset="0"/>
              </a:rPr>
              <a:t>kaufmännischen </a:t>
            </a:r>
            <a:r>
              <a:rPr lang="de-DE" dirty="0">
                <a:cs typeface="Arial" panose="020B0604020202020204" pitchFamily="34" charset="0"/>
              </a:rPr>
              <a:t>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smtClean="0"/>
              <a:t>Durch ihren </a:t>
            </a:r>
            <a:r>
              <a:rPr lang="de-DE" b="1" dirty="0" smtClean="0"/>
              <a:t>engen Theorie-Praxis-Bezug </a:t>
            </a:r>
            <a:r>
              <a:rPr lang="de-DE" b="0" dirty="0" smtClean="0"/>
              <a:t>vermitteln die Berufskollegs eine entsprechende berufliche Qualifikation und gleichzeitig eine erweiterte allgemeine Bildung.</a:t>
            </a:r>
          </a:p>
          <a:p>
            <a:endParaRPr lang="de-DE" b="0" dirty="0" smtClean="0"/>
          </a:p>
          <a:p>
            <a:pPr marL="169543" indent="-169543">
              <a:buFont typeface="Arial" panose="020B0604020202020204" pitchFamily="34" charset="0"/>
              <a:buChar char="•"/>
            </a:pPr>
            <a:r>
              <a:rPr lang="de-DE" b="0" dirty="0" smtClean="0"/>
              <a:t>Es werden </a:t>
            </a:r>
            <a:r>
              <a:rPr lang="de-DE" b="0" baseline="0" dirty="0" smtClean="0"/>
              <a:t>Berufskollegs in </a:t>
            </a:r>
            <a:r>
              <a:rPr lang="de-DE" b="1" baseline="0" dirty="0" smtClean="0"/>
              <a:t>technischen, kaufmännischen, hauswirtschaftlichen, pflegerischen und sozialpädagogischen Richtungen </a:t>
            </a:r>
            <a:r>
              <a:rPr lang="de-DE" b="0" baseline="0" dirty="0" smtClean="0"/>
              <a:t>in einjährigen, zweijährigen und dreijährigen Ausbildungsmodellen angeboten. </a:t>
            </a:r>
          </a:p>
          <a:p>
            <a:endParaRPr lang="de-DE" b="0" dirty="0" smtClean="0"/>
          </a:p>
          <a:p>
            <a:pPr marL="169543" indent="-169543">
              <a:buFont typeface="Arial" panose="020B0604020202020204" pitchFamily="34" charset="0"/>
              <a:buChar char="•"/>
            </a:pPr>
            <a:r>
              <a:rPr lang="de-DE" b="0" dirty="0" smtClean="0"/>
              <a:t>Für die </a:t>
            </a:r>
            <a:r>
              <a:rPr lang="de-DE" b="1" dirty="0" smtClean="0"/>
              <a:t>Aufnahme</a:t>
            </a:r>
            <a:r>
              <a:rPr lang="de-DE" b="0" dirty="0" smtClean="0"/>
              <a:t> in das Berufskolleg sind neben dem </a:t>
            </a:r>
            <a:r>
              <a:rPr lang="de-DE" b="1" dirty="0" smtClean="0"/>
              <a:t>Mittleren Bildungsabschluss </a:t>
            </a:r>
            <a:r>
              <a:rPr lang="de-DE" b="0" dirty="0" smtClean="0"/>
              <a:t>teilweise </a:t>
            </a:r>
            <a:r>
              <a:rPr lang="de-DE" b="1" dirty="0" smtClean="0"/>
              <a:t>weitere Voraussetzungen </a:t>
            </a:r>
            <a:r>
              <a:rPr lang="de-DE" b="0" dirty="0" smtClean="0"/>
              <a:t>(zum Beispiel ein Praktikumsplatz) zu erfüllen. </a:t>
            </a:r>
          </a:p>
          <a:p>
            <a:pPr marL="169543" indent="-169543">
              <a:buFont typeface="Arial" panose="020B0604020202020204" pitchFamily="34" charset="0"/>
              <a:buChar char="•"/>
            </a:pPr>
            <a:endParaRPr lang="de-DE" b="0" dirty="0" smtClean="0"/>
          </a:p>
          <a:p>
            <a:pPr marL="169543" indent="-169543">
              <a:buFont typeface="Arial" panose="020B0604020202020204" pitchFamily="34" charset="0"/>
              <a:buChar char="•"/>
            </a:pPr>
            <a:r>
              <a:rPr lang="de-DE" b="0" dirty="0" smtClean="0"/>
              <a:t>Das Berufskolleg endet in der Regel mit einer </a:t>
            </a:r>
            <a:r>
              <a:rPr lang="de-DE" b="1" dirty="0" smtClean="0"/>
              <a:t>Abschlussprüfung</a:t>
            </a:r>
            <a:r>
              <a:rPr lang="de-DE" b="0" dirty="0" smtClean="0"/>
              <a:t>. Dabei kann man bei mindestens zweijährigen (auch gestuften) Bildungsgängen sowohl die </a:t>
            </a:r>
            <a:r>
              <a:rPr lang="de-DE" b="1" dirty="0" smtClean="0"/>
              <a:t>Fachhochschulreife</a:t>
            </a:r>
            <a:r>
              <a:rPr lang="de-DE" b="0" dirty="0" smtClean="0"/>
              <a:t> als auch einen </a:t>
            </a:r>
            <a:r>
              <a:rPr lang="de-DE" b="1" dirty="0" smtClean="0"/>
              <a:t>Berufsabschluss</a:t>
            </a:r>
            <a:r>
              <a:rPr lang="de-DE" b="0" dirty="0" smtClean="0"/>
              <a:t> (beispielsweise "Staatlich geprüfter Assistent" bzw. "Staatlich geprüfte </a:t>
            </a:r>
            <a:r>
              <a:rPr lang="de-DE" dirty="0"/>
              <a:t>Assistentin " </a:t>
            </a:r>
            <a:r>
              <a:rPr lang="de-DE" b="0" dirty="0" smtClean="0"/>
              <a:t>oder </a:t>
            </a:r>
            <a:r>
              <a:rPr lang="de-DE" dirty="0"/>
              <a:t>" Staatlich </a:t>
            </a:r>
            <a:r>
              <a:rPr lang="de-DE" b="0" dirty="0" smtClean="0"/>
              <a:t>anerkannte </a:t>
            </a:r>
            <a:r>
              <a:rPr lang="de-DE" dirty="0" smtClean="0"/>
              <a:t>Erzieherin" </a:t>
            </a:r>
            <a:r>
              <a:rPr lang="de-DE" dirty="0"/>
              <a:t>bzw</a:t>
            </a:r>
            <a:r>
              <a:rPr lang="de-DE" b="0" dirty="0" smtClean="0"/>
              <a:t>. </a:t>
            </a:r>
            <a:r>
              <a:rPr lang="de-DE" dirty="0"/>
              <a:t>" Staatlich </a:t>
            </a:r>
            <a:r>
              <a:rPr lang="de-DE" b="0" dirty="0" smtClean="0"/>
              <a:t>anerkannter </a:t>
            </a:r>
            <a:r>
              <a:rPr lang="de-DE" dirty="0"/>
              <a:t>Erzieher ") </a:t>
            </a:r>
            <a:r>
              <a:rPr lang="de-DE" b="0" dirty="0" smtClean="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r>
              <a:rPr lang="de-DE" sz="1000" b="1" dirty="0" smtClean="0"/>
              <a:t>"</a:t>
            </a:r>
            <a:endParaRPr lang="de-DE" sz="1000" b="1" dirty="0"/>
          </a:p>
          <a:p>
            <a:pPr marL="621504" lvl="1" indent="-169564">
              <a:buFont typeface="Wingdings" panose="05000000000000000000" pitchFamily="2" charset="2"/>
              <a:buChar char="§"/>
            </a:pPr>
            <a:r>
              <a:rPr lang="de-DE" sz="1000" b="1" dirty="0"/>
              <a:t>Versetzungszeugnis in die Klasse 10 oder in die Jahrgangsstufe 1 eines Gymnasiums des achtjährigen </a:t>
            </a:r>
            <a:r>
              <a:rPr lang="de-DE" sz="1000" b="1" dirty="0" smtClean="0"/>
              <a:t>Bildungsgangs</a:t>
            </a:r>
            <a:endParaRPr lang="de-DE" sz="1000" dirty="0"/>
          </a:p>
          <a:p>
            <a:pPr marL="621504" lvl="1" indent="-169564">
              <a:buFont typeface="Wingdings" panose="05000000000000000000" pitchFamily="2" charset="2"/>
              <a:buChar char="§"/>
            </a:pPr>
            <a:r>
              <a:rPr lang="de-DE" sz="1000" b="1" dirty="0"/>
              <a:t>Versetzungszeugnis in Klasse 11 (E-Niveau) einer </a:t>
            </a:r>
            <a:r>
              <a:rPr lang="de-DE" sz="1000" b="1" dirty="0" smtClean="0"/>
              <a:t>Gemeinschaftsschule</a:t>
            </a:r>
            <a:endParaRPr lang="de-DE" sz="1000" b="1" dirty="0"/>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smtClean="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Aus diesem Grund ist es wichtig, für diese Schülerinnen und Schüler frühzeitig  und aktiv die entsprechenden Beratungs- und Unterstützungsdienste einzubeziehen: den </a:t>
            </a:r>
            <a:r>
              <a:rPr lang="de-DE" b="1" dirty="0" smtClean="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smtClean="0"/>
              <a:t>Für diejenigen jungen Menschen, </a:t>
            </a:r>
          </a:p>
          <a:p>
            <a:pPr marL="734778" lvl="1" indent="-282607">
              <a:buFont typeface="Wingdings" panose="05000000000000000000" pitchFamily="2" charset="2"/>
              <a:buChar char="§"/>
            </a:pPr>
            <a:r>
              <a:rPr lang="de-DE" dirty="0" smtClean="0"/>
              <a:t>bei denen der Anspruch auf </a:t>
            </a:r>
            <a:r>
              <a:rPr lang="de-DE" dirty="0"/>
              <a:t>ein sonderpädagogisches Bildungsangebot </a:t>
            </a:r>
            <a:r>
              <a:rPr lang="de-DE" dirty="0" smtClean="0"/>
              <a:t>(SBA) im Anschluss </a:t>
            </a:r>
            <a:r>
              <a:rPr lang="de-DE" dirty="0"/>
              <a:t>an die </a:t>
            </a:r>
            <a:r>
              <a:rPr lang="de-DE" dirty="0" smtClean="0"/>
              <a:t>Sekundarstufe  </a:t>
            </a:r>
            <a:r>
              <a:rPr lang="de-DE" dirty="0"/>
              <a:t>I </a:t>
            </a:r>
            <a:r>
              <a:rPr lang="de-DE" dirty="0" smtClean="0"/>
              <a:t>fortbesteht oder</a:t>
            </a:r>
            <a:endParaRPr lang="de-DE" dirty="0"/>
          </a:p>
          <a:p>
            <a:pPr marL="734778" lvl="1" indent="-282607">
              <a:buFont typeface="Wingdings" panose="05000000000000000000" pitchFamily="2" charset="2"/>
              <a:buChar char="§"/>
            </a:pPr>
            <a:r>
              <a:rPr lang="de-DE" dirty="0" smtClean="0"/>
              <a:t>die </a:t>
            </a:r>
            <a:r>
              <a:rPr lang="de-DE" dirty="0"/>
              <a:t>nach dem Übergang im Hinblick auf eine Behinderung besondere </a:t>
            </a:r>
            <a:r>
              <a:rPr lang="de-DE" dirty="0" smtClean="0"/>
              <a:t>Vorkehrungen benötigen </a:t>
            </a:r>
          </a:p>
          <a:p>
            <a:r>
              <a:rPr lang="de-DE" dirty="0" smtClean="0"/>
              <a:t>     finden vor </a:t>
            </a:r>
            <a:r>
              <a:rPr lang="de-DE" dirty="0"/>
              <a:t>dem Übergang auf eine berufliche Schule, in eine Berufsausbildung oder eine </a:t>
            </a:r>
            <a:endParaRPr lang="de-DE" dirty="0" smtClean="0"/>
          </a:p>
          <a:p>
            <a:r>
              <a:rPr lang="de-DE" dirty="0"/>
              <a:t> </a:t>
            </a:r>
            <a:r>
              <a:rPr lang="de-DE" dirty="0" smtClean="0"/>
              <a:t>    Berufsvorbereitung individuelle </a:t>
            </a:r>
            <a:r>
              <a:rPr lang="de-DE" b="1" dirty="0" smtClean="0"/>
              <a:t>Berufswegekonferenzen</a:t>
            </a:r>
            <a:r>
              <a:rPr lang="de-DE" dirty="0" smtClean="0"/>
              <a:t> statt. </a:t>
            </a:r>
          </a:p>
          <a:p>
            <a:pPr marL="169564" indent="-169564">
              <a:buFont typeface="Arial" panose="020B0604020202020204" pitchFamily="34" charset="0"/>
              <a:buChar char="•"/>
            </a:pPr>
            <a:r>
              <a:rPr lang="de-DE" dirty="0" smtClean="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smtClean="0"/>
          </a:p>
          <a:p>
            <a:pPr marL="169564" indent="-169564">
              <a:buFont typeface="Arial" panose="020B0604020202020204" pitchFamily="34" charset="0"/>
              <a:buChar char="•"/>
            </a:pPr>
            <a:r>
              <a:rPr lang="de-DE" b="1" dirty="0" smtClean="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dirty="0"/>
              <a:t>Bedürfnisse </a:t>
            </a:r>
            <a:r>
              <a:rPr lang="de-DE" dirty="0" smtClean="0"/>
              <a:t>einzugehen.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07.10.2020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07.10.2020</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smtClean="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07.10.2020</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07.10.2020</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07.10.2020</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07.10.2020</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07.10.2020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07.10.2020</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Auf </a:t>
            </a:r>
            <a:r>
              <a:rPr lang="de-DE" dirty="0"/>
              <a:t>der </a:t>
            </a:r>
            <a:r>
              <a:rPr lang="de-DE" dirty="0" smtClean="0"/>
              <a:t>Grundschule aufbauende Schularten</a:t>
            </a:r>
            <a:endParaRPr lang="de-DE" dirty="0"/>
          </a:p>
        </p:txBody>
      </p:sp>
      <p:sp>
        <p:nvSpPr>
          <p:cNvPr id="3" name="Untertitel 2"/>
          <p:cNvSpPr>
            <a:spLocks noGrp="1"/>
          </p:cNvSpPr>
          <p:nvPr>
            <p:ph type="subTitle" idx="1"/>
          </p:nvPr>
        </p:nvSpPr>
        <p:spPr/>
        <p:txBody>
          <a:bodyPr>
            <a:normAutofit fontScale="92500" lnSpcReduction="10000"/>
          </a:bodyPr>
          <a:lstStyle/>
          <a:p>
            <a:r>
              <a:rPr lang="de-DE" sz="2000" dirty="0" smtClean="0">
                <a:solidFill>
                  <a:schemeClr val="accent5">
                    <a:lumMod val="50000"/>
                  </a:schemeClr>
                </a:solidFill>
              </a:rPr>
              <a:t>Ministerium für Kultus, Jugend und Sport</a:t>
            </a: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7" name="Datumsplatzhalter 4"/>
          <p:cNvSpPr>
            <a:spLocks noGrp="1"/>
          </p:cNvSpPr>
          <p:nvPr>
            <p:ph type="dt" sz="half" idx="2"/>
          </p:nvPr>
        </p:nvSpPr>
        <p:spPr>
          <a:xfrm>
            <a:off x="7812360" y="5949280"/>
            <a:ext cx="886737" cy="360000"/>
          </a:xfrm>
        </p:spPr>
        <p:txBody>
          <a:bodyPr/>
          <a:lstStyle/>
          <a:p>
            <a:r>
              <a:rPr lang="de-DE" dirty="0" smtClean="0"/>
              <a:t>Folie 1</a:t>
            </a:r>
            <a:endParaRPr lang="de-DE" dirty="0"/>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10</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11</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12</a:t>
            </a:r>
            <a:endParaRPr lang="de-DE" dirty="0"/>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13</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a:t>
            </a:r>
            <a:r>
              <a:rPr lang="de-DE" sz="3000" dirty="0" smtClean="0">
                <a:latin typeface="Arial" panose="020B0604020202020204" pitchFamily="34" charset="0"/>
                <a:cs typeface="Arial" panose="020B0604020202020204" pitchFamily="34" charset="0"/>
              </a:rPr>
              <a:t>Gymnasium</a:t>
            </a:r>
            <a:endParaRPr lang="de-DE" sz="3000" dirty="0">
              <a:latin typeface="Arial" panose="020B0604020202020204" pitchFamily="34" charset="0"/>
              <a:cs typeface="Arial" panose="020B0604020202020204" pitchFamily="34" charset="0"/>
            </a:endParaRP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15</a:t>
            </a:r>
            <a:endParaRPr lang="de-DE" dirty="0"/>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Naturwissenschaft </a:t>
            </a:r>
            <a:r>
              <a:rPr lang="de-DE" sz="1600" dirty="0">
                <a:solidFill>
                  <a:schemeClr val="tx1">
                    <a:lumMod val="75000"/>
                    <a:lumOff val="25000"/>
                  </a:schemeClr>
                </a:solidFill>
                <a:latin typeface="Arial"/>
                <a:cs typeface="Arial"/>
              </a:rPr>
              <a:t>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smtClean="0">
                <a:solidFill>
                  <a:srgbClr val="C9C9C9">
                    <a:lumMod val="50000"/>
                  </a:srgbClr>
                </a:solidFill>
              </a:rPr>
              <a:t>Folie 16</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smtClean="0"/>
              <a:t>Stärkung der Persönlichkeit und Befähigung </a:t>
            </a:r>
            <a:r>
              <a:rPr lang="de-DE" dirty="0"/>
              <a:t>zu eigenverantwortlichem Lernen</a:t>
            </a:r>
          </a:p>
          <a:p>
            <a:pPr>
              <a:lnSpc>
                <a:spcPts val="2400"/>
              </a:lnSpc>
            </a:pPr>
            <a:r>
              <a:rPr lang="de-DE" altLang="de-DE" dirty="0" smtClean="0"/>
              <a:t>Unterricht mit Blick auf die individuellen Lernprozesse sowie </a:t>
            </a:r>
            <a:r>
              <a:rPr lang="de-DE" dirty="0" smtClean="0"/>
              <a:t>Coaching </a:t>
            </a:r>
            <a:r>
              <a:rPr lang="de-DE" dirty="0"/>
              <a:t>für jede Schülerin / jeden </a:t>
            </a:r>
            <a:r>
              <a:rPr lang="de-DE" dirty="0" smtClean="0"/>
              <a:t>Schüler bieten eine optimale Begleitung für alle.</a:t>
            </a:r>
            <a:endParaRPr lang="de-DE" dirty="0"/>
          </a:p>
          <a:p>
            <a:pPr>
              <a:lnSpc>
                <a:spcPts val="2400"/>
              </a:lnSpc>
            </a:pPr>
            <a:r>
              <a:rPr lang="de-DE" dirty="0" smtClean="0"/>
              <a:t>Eine detaillierte Leistungsrückmeldung stärkt die Lernfreude und Lernentwicklung.</a:t>
            </a:r>
            <a:endParaRPr lang="de-DE" dirty="0"/>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smtClean="0">
                <a:solidFill>
                  <a:schemeClr val="accent3">
                    <a:lumMod val="60000"/>
                    <a:lumOff val="40000"/>
                  </a:schemeClr>
                </a:solidFill>
                <a:latin typeface="Arial"/>
                <a:cs typeface="Arial"/>
              </a:rPr>
              <a:t>mittleren Niveaus 	    (M) </a:t>
            </a:r>
            <a:r>
              <a:rPr lang="de-DE" sz="1600" dirty="0" smtClean="0">
                <a:solidFill>
                  <a:schemeClr val="accent3">
                    <a:lumMod val="40000"/>
                    <a:lumOff val="60000"/>
                  </a:schemeClr>
                </a:solidFill>
                <a:latin typeface="Arial"/>
                <a:cs typeface="Arial"/>
              </a:rPr>
              <a:t>	</a:t>
            </a:r>
            <a:br>
              <a:rPr lang="de-DE" sz="1600" dirty="0" smtClean="0">
                <a:solidFill>
                  <a:schemeClr val="accent3">
                    <a:lumMod val="40000"/>
                    <a:lumOff val="60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None/>
            </a:pPr>
            <a:r>
              <a:rPr lang="de-DE" sz="1600" dirty="0" smtClean="0">
                <a:solidFill>
                  <a:schemeClr val="accent3">
                    <a:lumMod val="40000"/>
                    <a:lumOff val="60000"/>
                  </a:schemeClr>
                </a:solidFill>
                <a:latin typeface="Arial"/>
                <a:cs typeface="Arial"/>
              </a:rPr>
              <a:t>grundlegenden </a:t>
            </a:r>
            <a:r>
              <a:rPr lang="de-DE" sz="1600" dirty="0">
                <a:solidFill>
                  <a:schemeClr val="accent3">
                    <a:lumMod val="40000"/>
                    <a:lumOff val="60000"/>
                  </a:schemeClr>
                </a:solidFill>
                <a:latin typeface="Arial"/>
                <a:cs typeface="Arial"/>
              </a:rPr>
              <a:t>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17</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a:t>
            </a:r>
            <a:r>
              <a:rPr lang="de-DE" sz="1600" dirty="0" smtClean="0">
                <a:solidFill>
                  <a:schemeClr val="tx1">
                    <a:lumMod val="75000"/>
                    <a:lumOff val="25000"/>
                  </a:schemeClr>
                </a:solidFill>
                <a:latin typeface="Arial"/>
                <a:cs typeface="Arial"/>
              </a:rPr>
              <a:t>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18</a:t>
            </a:r>
            <a:endParaRPr lang="de-DE" dirty="0"/>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Französisch</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a:t>
            </a:r>
            <a:r>
              <a:rPr lang="de-DE" sz="1600" dirty="0" smtClean="0">
                <a:solidFill>
                  <a:schemeClr val="tx1">
                    <a:lumMod val="75000"/>
                    <a:lumOff val="25000"/>
                  </a:schemeClr>
                </a:solidFill>
                <a:latin typeface="Arial"/>
                <a:cs typeface="Arial"/>
              </a:rPr>
              <a:t>8</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r>
              <a:rPr lang="de-DE" sz="1600" dirty="0" smtClean="0">
                <a:solidFill>
                  <a:schemeClr val="tx1">
                    <a:lumMod val="75000"/>
                    <a:lumOff val="25000"/>
                  </a:schemeClr>
                </a:solidFill>
                <a:latin typeface="Arial"/>
                <a:cs typeface="Arial"/>
              </a:rPr>
              <a:t>Spanisch</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smtClean="0">
                <a:solidFill>
                  <a:schemeClr val="accent5">
                    <a:lumMod val="50000"/>
                  </a:schemeClr>
                </a:solidFill>
                <a:latin typeface="Arial" panose="020B0604020202020204" pitchFamily="34" charset="0"/>
                <a:cs typeface="Arial" panose="020B0604020202020204" pitchFamily="34" charset="0"/>
              </a:rPr>
              <a:t>*je nach Angebot der Schule</a:t>
            </a:r>
            <a:endParaRPr lang="de-DE" sz="1200" dirty="0">
              <a:solidFill>
                <a:schemeClr val="accent5">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p>
          <a:p>
            <a:r>
              <a:rPr lang="de-DE" sz="3000" dirty="0">
                <a:latin typeface="Arial" panose="020B0604020202020204" pitchFamily="34" charset="0"/>
                <a:cs typeface="Arial" panose="020B0604020202020204" pitchFamily="34" charset="0"/>
              </a:rPr>
              <a:t>Die </a:t>
            </a:r>
            <a:r>
              <a:rPr lang="de-DE" sz="3000" dirty="0" smtClean="0">
                <a:latin typeface="Arial" panose="020B0604020202020204" pitchFamily="34" charset="0"/>
                <a:cs typeface="Arial" panose="020B0604020202020204" pitchFamily="34" charset="0"/>
              </a:rPr>
              <a:t>Gemeinschaftsschule </a:t>
            </a:r>
            <a:endParaRPr lang="de-DE" sz="3000" dirty="0">
              <a:latin typeface="Arial" panose="020B0604020202020204" pitchFamily="34" charset="0"/>
              <a:cs typeface="Arial" panose="020B0604020202020204" pitchFamily="34" charset="0"/>
            </a:endParaRPr>
          </a:p>
          <a:p>
            <a:r>
              <a:rPr lang="de-DE" sz="3000" dirty="0" smtClean="0"/>
              <a:t> </a:t>
            </a:r>
          </a:p>
        </p:txBody>
      </p:sp>
      <p:sp>
        <p:nvSpPr>
          <p:cNvPr id="18" name="Rechteck 17"/>
          <p:cNvSpPr/>
          <p:nvPr/>
        </p:nvSpPr>
        <p:spPr>
          <a:xfrm>
            <a:off x="326292" y="1103585"/>
            <a:ext cx="3241015" cy="369332"/>
          </a:xfrm>
          <a:prstGeom prst="rect">
            <a:avLst/>
          </a:prstGeom>
        </p:spPr>
        <p:txBody>
          <a:bodyPr wrap="none">
            <a:spAutoFit/>
          </a:bodyPr>
          <a:lstStyle/>
          <a:p>
            <a:r>
              <a:rPr lang="de-DE" dirty="0" smtClean="0">
                <a:solidFill>
                  <a:schemeClr val="tx1">
                    <a:lumMod val="75000"/>
                    <a:lumOff val="25000"/>
                  </a:schemeClr>
                </a:solidFill>
                <a:latin typeface="Arial" panose="020B0604020202020204" pitchFamily="34" charset="0"/>
                <a:cs typeface="Arial" panose="020B0604020202020204" pitchFamily="34" charset="0"/>
              </a:rPr>
              <a:t>Wahlpflichtfächer/ Profilfächer</a:t>
            </a:r>
            <a:endParaRPr lang="de-DE"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19</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endParaRPr lang="de-DE" sz="1600" dirty="0" smtClean="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chemeClr val="accent3">
                    <a:lumMod val="60000"/>
                    <a:lumOff val="40000"/>
                  </a:schemeClr>
                </a:solidFill>
                <a:latin typeface="Arial"/>
                <a:cs typeface="Arial"/>
              </a:rPr>
              <a:t>Kooperative Organisationsformen</a:t>
            </a:r>
            <a:endParaRPr lang="de-DE" sz="1600" dirty="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Sonderpädagogisches Beratungs-, </a:t>
            </a:r>
          </a:p>
          <a:p>
            <a:r>
              <a:rPr lang="de-DE" sz="3000" dirty="0" smtClean="0">
                <a:latin typeface="Arial" panose="020B0604020202020204" pitchFamily="34" charset="0"/>
                <a:cs typeface="Arial" panose="020B0604020202020204" pitchFamily="34" charset="0"/>
              </a:rPr>
              <a:t> 	        Unterstützungs- und Bildungsangebot</a:t>
            </a:r>
            <a:endParaRPr lang="de-DE" sz="3000" dirty="0">
              <a:latin typeface="Arial" panose="020B0604020202020204" pitchFamily="34" charset="0"/>
              <a:cs typeface="Arial" panose="020B0604020202020204" pitchFamily="34" charset="0"/>
            </a:endParaRP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a:t>
            </a:r>
            <a:endParaRPr lang="de-DE" dirty="0"/>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20</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Bildungswege in der Sekundarstufe (Auswahl)</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21</a:t>
            </a:r>
            <a:endParaRPr lang="de-DE" dirty="0"/>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a:t>
            </a:r>
            <a:r>
              <a:rPr lang="de-DE" sz="1600" b="1" dirty="0" smtClean="0">
                <a:solidFill>
                  <a:srgbClr val="404040"/>
                </a:solidFill>
                <a:latin typeface="Arial" panose="020B0604020202020204" pitchFamily="34" charset="0"/>
                <a:cs typeface="Arial" panose="020B0604020202020204" pitchFamily="34" charset="0"/>
              </a:rPr>
              <a:t>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Abschlüsse:</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endParaRPr lang="de-DE" sz="1600" dirty="0" smtClean="0">
              <a:solidFill>
                <a:srgbClr val="404040"/>
              </a:solidFill>
              <a:latin typeface="Arial" panose="020B0604020202020204" pitchFamily="34" charset="0"/>
              <a:cs typeface="Arial" panose="020B0604020202020204" pitchFamily="34" charset="0"/>
            </a:endParaRP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a:t>
            </a:r>
            <a:r>
              <a:rPr lang="de-DE" sz="1600" dirty="0" smtClean="0">
                <a:solidFill>
                  <a:srgbClr val="404040"/>
                </a:solidFill>
                <a:latin typeface="Arial" panose="020B0604020202020204" pitchFamily="34" charset="0"/>
                <a:cs typeface="Arial" panose="020B0604020202020204" pitchFamily="34" charset="0"/>
              </a:rPr>
              <a:t>    (ca. 330 duale Berufsausbildungen)</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Qualifikationen </a:t>
            </a:r>
            <a:r>
              <a:rPr lang="de-DE" sz="1600" dirty="0">
                <a:solidFill>
                  <a:srgbClr val="404040"/>
                </a:solidFill>
                <a:latin typeface="Arial" panose="020B0604020202020204" pitchFamily="34" charset="0"/>
                <a:cs typeface="Arial" panose="020B0604020202020204" pitchFamily="34" charset="0"/>
              </a:rPr>
              <a:t>der beruflichen </a:t>
            </a:r>
            <a:r>
              <a:rPr lang="de-DE" sz="1600" dirty="0" smtClean="0">
                <a:solidFill>
                  <a:srgbClr val="404040"/>
                </a:solidFill>
                <a:latin typeface="Arial" panose="020B0604020202020204" pitchFamily="34" charset="0"/>
                <a:cs typeface="Arial" panose="020B0604020202020204" pitchFamily="34" charset="0"/>
              </a:rPr>
              <a:t>Weiterbildung</a:t>
            </a:r>
            <a:br>
              <a:rPr lang="de-DE" sz="1600" dirty="0" smtClean="0">
                <a:solidFill>
                  <a:srgbClr val="404040"/>
                </a:solidFill>
                <a:latin typeface="Arial" panose="020B0604020202020204" pitchFamily="34" charset="0"/>
                <a:cs typeface="Arial" panose="020B0604020202020204" pitchFamily="34" charset="0"/>
              </a:rPr>
            </a:br>
            <a:endParaRPr lang="de-DE" sz="1600" dirty="0" smtClean="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a:t>
            </a:r>
            <a:r>
              <a:rPr lang="de-DE" sz="1600" dirty="0" smtClean="0">
                <a:solidFill>
                  <a:srgbClr val="404040"/>
                </a:solidFill>
                <a:latin typeface="Arial" panose="020B0604020202020204" pitchFamily="34" charset="0"/>
                <a:cs typeface="Arial" panose="020B0604020202020204" pitchFamily="34" charset="0"/>
              </a:rPr>
              <a:t>llgemein </a:t>
            </a:r>
            <a:r>
              <a:rPr lang="de-DE" sz="1600" dirty="0">
                <a:solidFill>
                  <a:srgbClr val="404040"/>
                </a:solidFill>
                <a:latin typeface="Arial" panose="020B0604020202020204" pitchFamily="34" charset="0"/>
                <a:cs typeface="Arial" panose="020B0604020202020204" pitchFamily="34" charset="0"/>
              </a:rPr>
              <a:t>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a:t>
            </a:r>
            <a:r>
              <a:rPr lang="de-DE" sz="1600" dirty="0" smtClean="0">
                <a:solidFill>
                  <a:srgbClr val="404040"/>
                </a:solidFill>
                <a:latin typeface="Arial" panose="020B0604020202020204" pitchFamily="34" charset="0"/>
                <a:cs typeface="Arial" panose="020B0604020202020204" pitchFamily="34" charset="0"/>
              </a:rPr>
              <a:t>Hochschulreife (</a:t>
            </a:r>
            <a:r>
              <a:rPr lang="de-DE" sz="1600" dirty="0">
                <a:solidFill>
                  <a:srgbClr val="404040"/>
                </a:solidFill>
                <a:latin typeface="Arial" panose="020B0604020202020204" pitchFamily="34" charset="0"/>
                <a:cs typeface="Arial" panose="020B0604020202020204" pitchFamily="34" charset="0"/>
              </a:rPr>
              <a:t>Abitur</a:t>
            </a:r>
            <a:r>
              <a:rPr lang="de-DE" sz="1600" dirty="0" smtClean="0">
                <a:solidFill>
                  <a:srgbClr val="404040"/>
                </a:solidFill>
                <a:latin typeface="Arial" panose="020B0604020202020204" pitchFamily="34" charset="0"/>
                <a:cs typeface="Arial" panose="020B0604020202020204" pitchFamily="34" charset="0"/>
              </a:rPr>
              <a:t>)</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Berufsvorbereitende Bildungsangebote</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(VAB, BEJ, AV, </a:t>
            </a:r>
            <a:r>
              <a:rPr lang="de-DE" sz="1600" dirty="0" err="1" smtClean="0">
                <a:solidFill>
                  <a:schemeClr val="tx1">
                    <a:lumMod val="75000"/>
                    <a:lumOff val="25000"/>
                  </a:schemeClr>
                </a:solidFill>
                <a:latin typeface="Arial"/>
                <a:cs typeface="Arial"/>
              </a:rPr>
              <a:t>AVdual</a:t>
            </a:r>
            <a:r>
              <a:rPr lang="de-DE" sz="1600" dirty="0" smtClean="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22</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duale Berufsausbildung und Weiterbildung</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a:t>
            </a:r>
            <a:r>
              <a:rPr lang="de-DE" sz="1600" dirty="0" smtClean="0">
                <a:solidFill>
                  <a:srgbClr val="404040"/>
                </a:solidFill>
                <a:latin typeface="Arial" panose="020B0604020202020204" pitchFamily="34" charset="0"/>
                <a:cs typeface="Arial" panose="020B0604020202020204" pitchFamily="34" charset="0"/>
              </a:rPr>
              <a:t>hne Schulabschluss / Hauptschulabschluss / Mittlerer Bildungsabschluss / Hochschulzugangsberechtigung (Abitur)</a:t>
            </a:r>
            <a:endParaRPr lang="de-DE" sz="1600" dirty="0">
              <a:solidFill>
                <a:srgbClr val="404040"/>
              </a:solidFill>
              <a:latin typeface="Arial" panose="020B0604020202020204" pitchFamily="34" charset="0"/>
              <a:cs typeface="Arial" panose="020B0604020202020204" pitchFamily="34" charset="0"/>
            </a:endParaRP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Ausbildung im dualen System</a:t>
            </a:r>
            <a:endParaRPr lang="de-DE" sz="1600" dirty="0">
              <a:solidFill>
                <a:srgbClr val="404040"/>
              </a:solidFill>
              <a:latin typeface="Arial" panose="020B0604020202020204" pitchFamily="34" charset="0"/>
              <a:cs typeface="Arial" panose="020B0604020202020204" pitchFamily="34" charset="0"/>
            </a:endParaRP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qualifizierte </a:t>
            </a:r>
            <a:r>
              <a:rPr lang="de-DE" sz="1600" dirty="0">
                <a:solidFill>
                  <a:srgbClr val="404040"/>
                </a:solidFill>
                <a:latin typeface="Arial" panose="020B0604020202020204" pitchFamily="34" charset="0"/>
                <a:cs typeface="Arial" panose="020B0604020202020204" pitchFamily="34" charset="0"/>
              </a:rPr>
              <a:t>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Hochschule</a:t>
            </a:r>
            <a:endParaRPr lang="de-DE" sz="1600" dirty="0">
              <a:solidFill>
                <a:srgbClr val="404040"/>
              </a:solidFill>
              <a:latin typeface="Arial" panose="020B0604020202020204" pitchFamily="34" charset="0"/>
              <a:cs typeface="Arial" panose="020B0604020202020204" pitchFamily="34" charset="0"/>
            </a:endParaRP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smtClean="0">
                <a:solidFill>
                  <a:srgbClr val="404040"/>
                </a:solidFill>
                <a:latin typeface="Arial" panose="020B0604020202020204" pitchFamily="34" charset="0"/>
                <a:cs typeface="Arial" panose="020B0604020202020204" pitchFamily="34" charset="0"/>
              </a:rPr>
              <a:t>Fachschule z.B.</a:t>
            </a:r>
          </a:p>
          <a:p>
            <a:pPr algn="ctr"/>
            <a:r>
              <a:rPr lang="de-DE" sz="1400" dirty="0" smtClean="0">
                <a:solidFill>
                  <a:srgbClr val="404040"/>
                </a:solidFill>
                <a:latin typeface="Arial" panose="020B0604020202020204" pitchFamily="34" charset="0"/>
                <a:cs typeface="Arial" panose="020B0604020202020204" pitchFamily="34" charset="0"/>
              </a:rPr>
              <a:t>Meister/in   | Techniker/in</a:t>
            </a:r>
            <a:endParaRPr lang="de-DE" sz="1400" dirty="0">
              <a:solidFill>
                <a:srgbClr val="404040"/>
              </a:solidFill>
              <a:latin typeface="Arial" panose="020B0604020202020204" pitchFamily="34" charset="0"/>
              <a:cs typeface="Arial" panose="020B0604020202020204" pitchFamily="34" charset="0"/>
            </a:endParaRP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Berufskolleg</a:t>
            </a:r>
            <a:endParaRPr lang="de-DE" sz="1600" dirty="0">
              <a:solidFill>
                <a:srgbClr val="404040"/>
              </a:solidFill>
              <a:latin typeface="Arial" panose="020B0604020202020204" pitchFamily="34" charset="0"/>
              <a:cs typeface="Arial" panose="020B0604020202020204" pitchFamily="34" charset="0"/>
            </a:endParaRP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Berufsoberschule</a:t>
            </a:r>
            <a:endParaRPr lang="de-DE" sz="1600" dirty="0">
              <a:solidFill>
                <a:srgbClr val="404040"/>
              </a:solidFill>
              <a:latin typeface="Arial" panose="020B0604020202020204" pitchFamily="34" charset="0"/>
              <a:cs typeface="Arial" panose="020B0604020202020204" pitchFamily="34" charset="0"/>
            </a:endParaRP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smtClean="0">
                <a:solidFill>
                  <a:srgbClr val="404040"/>
                </a:solidFill>
                <a:latin typeface="Arial" panose="020B0604020202020204" pitchFamily="34" charset="0"/>
                <a:cs typeface="Arial" panose="020B0604020202020204" pitchFamily="34" charset="0"/>
              </a:rPr>
              <a:t>   betriebliche </a:t>
            </a:r>
            <a:r>
              <a:rPr lang="de-DE" sz="1600" dirty="0">
                <a:solidFill>
                  <a:srgbClr val="404040"/>
                </a:solidFill>
                <a:latin typeface="Arial" panose="020B0604020202020204" pitchFamily="34" charset="0"/>
                <a:cs typeface="Arial" panose="020B0604020202020204" pitchFamily="34" charset="0"/>
              </a:rPr>
              <a:t>Ausbildung + </a:t>
            </a:r>
            <a:r>
              <a:rPr lang="de-DE" sz="1600" dirty="0" smtClean="0">
                <a:solidFill>
                  <a:srgbClr val="404040"/>
                </a:solidFill>
                <a:latin typeface="Arial" panose="020B0604020202020204" pitchFamily="34" charset="0"/>
                <a:cs typeface="Arial" panose="020B0604020202020204" pitchFamily="34" charset="0"/>
              </a:rPr>
              <a:t>Berufsschule</a:t>
            </a:r>
          </a:p>
          <a:p>
            <a:endParaRPr lang="de-DE" sz="1600" dirty="0" smtClean="0">
              <a:solidFill>
                <a:srgbClr val="404040"/>
              </a:solidFill>
              <a:latin typeface="Arial" panose="020B0604020202020204" pitchFamily="34" charset="0"/>
              <a:cs typeface="Arial" panose="020B0604020202020204" pitchFamily="34" charset="0"/>
            </a:endParaRPr>
          </a:p>
          <a:p>
            <a:pPr algn="ctr"/>
            <a:r>
              <a:rPr lang="de-DE" sz="1400" dirty="0" smtClean="0">
                <a:solidFill>
                  <a:srgbClr val="404040"/>
                </a:solidFill>
                <a:latin typeface="Arial" panose="020B0604020202020204" pitchFamily="34" charset="0"/>
                <a:cs typeface="Arial" panose="020B0604020202020204" pitchFamily="34" charset="0"/>
              </a:rPr>
              <a:t>Abschlüsse: </a:t>
            </a:r>
          </a:p>
          <a:p>
            <a:pPr algn="ctr"/>
            <a:r>
              <a:rPr lang="de-DE" sz="1400" dirty="0" smtClean="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a:t>
            </a:r>
            <a:r>
              <a:rPr lang="de-DE" sz="1600" dirty="0" smtClean="0">
                <a:solidFill>
                  <a:srgbClr val="404040"/>
                </a:solidFill>
              </a:rPr>
              <a:t>nger Bezug von Theorie und Praxis</a:t>
            </a:r>
          </a:p>
          <a:p>
            <a:r>
              <a:rPr lang="de-DE" sz="1600" dirty="0" smtClean="0">
                <a:solidFill>
                  <a:srgbClr val="404040"/>
                </a:solidFill>
              </a:rPr>
              <a:t>Richtungen:</a:t>
            </a:r>
          </a:p>
          <a:p>
            <a:pPr marL="817626" lvl="2" indent="-285750">
              <a:buFont typeface="Symbol" panose="05050102010706020507" pitchFamily="18" charset="2"/>
              <a:buChar char="-"/>
            </a:pPr>
            <a:r>
              <a:rPr lang="de-DE" sz="1600" dirty="0" smtClean="0">
                <a:solidFill>
                  <a:schemeClr val="tx1">
                    <a:lumMod val="75000"/>
                    <a:lumOff val="25000"/>
                  </a:schemeClr>
                </a:solidFill>
              </a:rPr>
              <a:t> technisch</a:t>
            </a:r>
          </a:p>
          <a:p>
            <a:pPr marL="817626" lvl="2" indent="-285750">
              <a:buFont typeface="Symbol" panose="05050102010706020507" pitchFamily="18" charset="2"/>
              <a:buChar char="-"/>
            </a:pPr>
            <a:r>
              <a:rPr lang="de-DE" sz="1600" dirty="0" smtClean="0">
                <a:solidFill>
                  <a:schemeClr val="tx1">
                    <a:lumMod val="75000"/>
                    <a:lumOff val="25000"/>
                  </a:schemeClr>
                </a:solidFill>
              </a:rPr>
              <a:t> kaufmännisch</a:t>
            </a:r>
          </a:p>
          <a:p>
            <a:pPr marL="817626" lvl="2" indent="-285750">
              <a:buFont typeface="Symbol" panose="05050102010706020507" pitchFamily="18" charset="2"/>
              <a:buChar char="-"/>
            </a:pPr>
            <a:r>
              <a:rPr lang="de-DE" sz="1600" dirty="0" smtClean="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a:t>
            </a:r>
            <a:r>
              <a:rPr lang="de-DE" sz="1600" dirty="0" smtClean="0">
                <a:solidFill>
                  <a:schemeClr val="tx1">
                    <a:lumMod val="75000"/>
                    <a:lumOff val="25000"/>
                  </a:schemeClr>
                </a:solidFill>
              </a:rPr>
              <a:t>     sozialpädagogisch</a:t>
            </a:r>
          </a:p>
          <a:p>
            <a:pPr>
              <a:spcBef>
                <a:spcPts val="900"/>
              </a:spcBef>
            </a:pPr>
            <a:r>
              <a:rPr lang="de-DE" sz="1600" dirty="0" smtClean="0">
                <a:solidFill>
                  <a:srgbClr val="404040"/>
                </a:solidFill>
              </a:rPr>
              <a:t>Aufnahmevoraussetzung: </a:t>
            </a:r>
          </a:p>
          <a:p>
            <a:pPr marL="817626" lvl="2" indent="-285750">
              <a:buFont typeface="Symbol" panose="05050102010706020507" pitchFamily="18" charset="2"/>
              <a:buChar char="-"/>
            </a:pPr>
            <a:r>
              <a:rPr lang="de-DE" sz="1600" dirty="0" smtClean="0">
                <a:solidFill>
                  <a:srgbClr val="404040"/>
                </a:solidFill>
              </a:rPr>
              <a:t>Mittlerer </a:t>
            </a:r>
            <a:r>
              <a:rPr lang="de-DE" sz="1600" dirty="0">
                <a:solidFill>
                  <a:srgbClr val="404040"/>
                </a:solidFill>
              </a:rPr>
              <a:t>Bildungsabschluss </a:t>
            </a:r>
            <a:r>
              <a:rPr lang="de-DE" sz="1400" dirty="0" smtClean="0">
                <a:solidFill>
                  <a:srgbClr val="404040"/>
                </a:solidFill>
              </a:rPr>
              <a:t>(teilweise weitere Voraussetzungen</a:t>
            </a:r>
            <a:r>
              <a:rPr lang="de-DE" sz="1400" dirty="0">
                <a:solidFill>
                  <a:srgbClr val="404040"/>
                </a:solidFill>
              </a:rPr>
              <a:t>)</a:t>
            </a:r>
            <a:endParaRPr lang="de-DE" sz="1600" dirty="0">
              <a:solidFill>
                <a:srgbClr val="404040"/>
              </a:solidFill>
            </a:endParaRPr>
          </a:p>
          <a:p>
            <a:pPr>
              <a:spcBef>
                <a:spcPts val="900"/>
              </a:spcBef>
            </a:pPr>
            <a:r>
              <a:rPr lang="de-DE" sz="1600" dirty="0" smtClean="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23</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Berufskollegs</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smtClean="0">
                <a:solidFill>
                  <a:srgbClr val="404040"/>
                </a:solidFill>
              </a:rPr>
              <a:t>Beispiel: </a:t>
            </a:r>
            <a:r>
              <a:rPr lang="de-DE" sz="1600" dirty="0">
                <a:solidFill>
                  <a:srgbClr val="404040"/>
                </a:solidFill>
              </a:rPr>
              <a:t>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rgbClr val="404040"/>
                </a:solidFill>
                <a:latin typeface="Arial" panose="020B0604020202020204" pitchFamily="34" charset="0"/>
                <a:cs typeface="Arial" panose="020B0604020202020204" pitchFamily="34" charset="0"/>
              </a:rPr>
              <a:t>Einjähriges Berufskolleg für </a:t>
            </a:r>
            <a:r>
              <a:rPr lang="de-DE" sz="1400" dirty="0">
                <a:solidFill>
                  <a:srgbClr val="404040"/>
                </a:solidFill>
                <a:latin typeface="Arial" panose="020B0604020202020204" pitchFamily="34" charset="0"/>
                <a:cs typeface="Arial" panose="020B0604020202020204" pitchFamily="34" charset="0"/>
              </a:rPr>
              <a:t>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24</a:t>
            </a:r>
            <a:endParaRPr lang="de-DE" dirty="0"/>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smtClean="0">
                <a:solidFill>
                  <a:schemeClr val="tx1">
                    <a:lumMod val="75000"/>
                    <a:lumOff val="25000"/>
                  </a:schemeClr>
                </a:solidFill>
                <a:latin typeface="Arial" panose="020B0604020202020204" pitchFamily="34" charset="0"/>
                <a:cs typeface="Arial" panose="020B0604020202020204" pitchFamily="34" charset="0"/>
              </a:rPr>
              <a:t>Mit Berufsbezug </a:t>
            </a:r>
            <a:r>
              <a:rPr lang="de-DE" sz="1600" b="1" dirty="0">
                <a:solidFill>
                  <a:schemeClr val="tx1">
                    <a:lumMod val="75000"/>
                    <a:lumOff val="25000"/>
                  </a:schemeClr>
                </a:solidFill>
                <a:latin typeface="Arial" panose="020B0604020202020204" pitchFamily="34" charset="0"/>
                <a:cs typeface="Arial" panose="020B0604020202020204" pitchFamily="34" charset="0"/>
              </a:rPr>
              <a:t>zum Abitur</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br>
              <a:rPr lang="de-DE" sz="1600" dirty="0" smtClean="0">
                <a:solidFill>
                  <a:schemeClr val="tx1">
                    <a:lumMod val="75000"/>
                    <a:lumOff val="25000"/>
                  </a:schemeClr>
                </a:solidFill>
                <a:latin typeface="Arial" panose="020B0604020202020204" pitchFamily="34" charset="0"/>
                <a:cs typeface="Arial" panose="020B0604020202020204" pitchFamily="34" charset="0"/>
              </a:rPr>
            </a:br>
            <a:r>
              <a:rPr lang="de-DE" sz="1600" dirty="0" smtClean="0">
                <a:solidFill>
                  <a:schemeClr val="tx1">
                    <a:lumMod val="75000"/>
                    <a:lumOff val="25000"/>
                  </a:schemeClr>
                </a:solidFill>
                <a:latin typeface="Arial" panose="020B0604020202020204" pitchFamily="34" charset="0"/>
                <a:cs typeface="Arial" panose="020B0604020202020204" pitchFamily="34" charset="0"/>
              </a:rPr>
              <a:t>3-jährige </a:t>
            </a:r>
            <a:r>
              <a:rPr lang="de-DE" sz="1600" dirty="0">
                <a:solidFill>
                  <a:schemeClr val="tx1">
                    <a:lumMod val="75000"/>
                    <a:lumOff val="25000"/>
                  </a:schemeClr>
                </a:solidFill>
                <a:latin typeface="Arial" panose="020B0604020202020204" pitchFamily="34" charset="0"/>
                <a:cs typeface="Arial" panose="020B0604020202020204" pitchFamily="34" charset="0"/>
              </a:rPr>
              <a:t>gymnasiale Oberstufe (Klassen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11-13)</a:t>
            </a:r>
          </a:p>
          <a:p>
            <a:pPr marL="373063" lvl="1" indent="-285750">
              <a:lnSpc>
                <a:spcPct val="90000"/>
              </a:lnSpc>
              <a:spcAft>
                <a:spcPts val="900"/>
              </a:spcAft>
            </a:pPr>
            <a:r>
              <a:rPr lang="de-DE" sz="1600" u="sng" dirty="0" smtClean="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smtClean="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Notenschnitt </a:t>
            </a:r>
            <a:r>
              <a:rPr lang="de-DE" sz="1600" dirty="0">
                <a:solidFill>
                  <a:schemeClr val="tx1">
                    <a:lumMod val="75000"/>
                    <a:lumOff val="25000"/>
                  </a:schemeClr>
                </a:solidFill>
                <a:latin typeface="Arial" panose="020B0604020202020204" pitchFamily="34" charset="0"/>
                <a:cs typeface="Arial" panose="020B0604020202020204" pitchFamily="34" charset="0"/>
              </a:rPr>
              <a:t>von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3,0 in Deutsch</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Mathematik und 1</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Fremd-sprache; in </a:t>
            </a:r>
            <a:r>
              <a:rPr lang="de-DE" sz="1600" dirty="0">
                <a:solidFill>
                  <a:schemeClr val="tx1">
                    <a:lumMod val="75000"/>
                    <a:lumOff val="25000"/>
                  </a:schemeClr>
                </a:solidFill>
                <a:latin typeface="Arial" panose="020B0604020202020204" pitchFamily="34" charset="0"/>
                <a:cs typeface="Arial" panose="020B0604020202020204" pitchFamily="34" charset="0"/>
              </a:rPr>
              <a:t>jedem dieser Fächer mindestens die Note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4,0 </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Berufliche Gymnasien</a:t>
            </a:r>
            <a:endParaRPr lang="de-DE" sz="3000" dirty="0">
              <a:latin typeface="Arial" panose="020B0604020202020204" pitchFamily="34" charset="0"/>
              <a:cs typeface="Arial" panose="020B0604020202020204" pitchFamily="34" charset="0"/>
            </a:endParaRP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Ernährungs-wissenschaft (EG)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a:t>
            </a:r>
            <a:r>
              <a:rPr lang="de-DE" sz="1600" dirty="0" smtClean="0">
                <a:solidFill>
                  <a:schemeClr val="tx1">
                    <a:lumMod val="75000"/>
                    <a:lumOff val="25000"/>
                  </a:schemeClr>
                </a:solidFill>
                <a:latin typeface="Arial"/>
                <a:cs typeface="Arial"/>
              </a:rPr>
              <a:t>und Gesund-</a:t>
            </a:r>
            <a:r>
              <a:rPr lang="de-DE" sz="1600" dirty="0" err="1" smtClean="0">
                <a:solidFill>
                  <a:schemeClr val="tx1">
                    <a:lumMod val="75000"/>
                    <a:lumOff val="25000"/>
                  </a:schemeClr>
                </a:solidFill>
                <a:latin typeface="Arial"/>
                <a:cs typeface="Arial"/>
              </a:rPr>
              <a:t>heitswissenschaft</a:t>
            </a:r>
            <a:r>
              <a:rPr lang="de-DE" sz="1600" dirty="0" smtClean="0">
                <a:solidFill>
                  <a:schemeClr val="tx1">
                    <a:lumMod val="75000"/>
                    <a:lumOff val="25000"/>
                  </a:schemeClr>
                </a:solidFill>
                <a:latin typeface="Arial"/>
                <a:cs typeface="Arial"/>
              </a:rPr>
              <a:t> (SGG)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Technik (TG)</a:t>
            </a:r>
            <a:endParaRPr lang="de-DE" sz="1600" dirty="0">
              <a:solidFill>
                <a:schemeClr val="tx1">
                  <a:lumMod val="75000"/>
                  <a:lumOff val="25000"/>
                </a:schemeClr>
              </a:solidFill>
              <a:latin typeface="Arial"/>
              <a:cs typeface="Arial"/>
            </a:endParaRP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Mittlerer Bildungsabschluss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a:t>
            </a:r>
            <a:r>
              <a:rPr lang="de-DE" sz="1600" dirty="0" smtClean="0">
                <a:solidFill>
                  <a:schemeClr val="tx1">
                    <a:lumMod val="75000"/>
                    <a:lumOff val="25000"/>
                  </a:schemeClr>
                </a:solidFill>
                <a:latin typeface="Arial" panose="020B0604020202020204" pitchFamily="34" charset="0"/>
                <a:cs typeface="Arial" panose="020B0604020202020204" pitchFamily="34" charset="0"/>
              </a:rPr>
              <a:t>Gymnasium</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a:t>
            </a:r>
            <a:r>
              <a:rPr lang="de-DE" sz="1400" dirty="0" err="1" smtClean="0">
                <a:solidFill>
                  <a:schemeClr val="tx1">
                    <a:lumMod val="75000"/>
                    <a:lumOff val="25000"/>
                  </a:schemeClr>
                </a:solidFill>
                <a:latin typeface="Arial" panose="020B0604020202020204" pitchFamily="34" charset="0"/>
                <a:cs typeface="Arial" panose="020B0604020202020204" pitchFamily="34" charset="0"/>
              </a:rPr>
              <a:t>Gym</a:t>
            </a:r>
            <a:r>
              <a:rPr lang="de-DE" sz="1400" dirty="0" smtClean="0">
                <a:solidFill>
                  <a:schemeClr val="tx1">
                    <a:lumMod val="75000"/>
                    <a:lumOff val="25000"/>
                  </a:schemeClr>
                </a:solidFill>
                <a:latin typeface="Arial" panose="020B0604020202020204" pitchFamily="34" charset="0"/>
                <a:cs typeface="Arial" panose="020B0604020202020204" pitchFamily="34" charset="0"/>
              </a:rPr>
              <a:t>, GMS)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25</a:t>
            </a:r>
            <a:endParaRPr lang="de-DE" dirty="0"/>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a:t>
            </a:r>
            <a:r>
              <a:rPr lang="de-DE" dirty="0" smtClean="0">
                <a:latin typeface="Arial" panose="020B0604020202020204" pitchFamily="34" charset="0"/>
                <a:cs typeface="Arial" panose="020B0604020202020204" pitchFamily="34" charset="0"/>
              </a:rPr>
              <a:t>/-innen </a:t>
            </a:r>
            <a:r>
              <a:rPr lang="de-DE" dirty="0">
                <a:latin typeface="Arial" panose="020B0604020202020204" pitchFamily="34" charset="0"/>
                <a:cs typeface="Arial" panose="020B0604020202020204" pitchFamily="34" charset="0"/>
              </a:rPr>
              <a:t>mit Behinderung </a:t>
            </a:r>
            <a:r>
              <a:rPr lang="de-DE" dirty="0" smtClean="0">
                <a:latin typeface="Arial" panose="020B0604020202020204" pitchFamily="34" charset="0"/>
                <a:cs typeface="Arial" panose="020B0604020202020204" pitchFamily="34" charset="0"/>
              </a:rPr>
              <a:t>– Auswahl</a:t>
            </a:r>
            <a:endParaRPr lang="de-DE"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smtClean="0">
                <a:solidFill>
                  <a:schemeClr val="tx1">
                    <a:lumMod val="75000"/>
                    <a:lumOff val="25000"/>
                  </a:schemeClr>
                </a:solidFill>
                <a:latin typeface="Arial" panose="020B0604020202020204" pitchFamily="34" charset="0"/>
                <a:cs typeface="Arial" panose="020B0604020202020204" pitchFamily="34" charset="0"/>
              </a:rPr>
              <a:t>Beratung durch sonderpädagogische </a:t>
            </a:r>
            <a:r>
              <a:rPr lang="de-DE" sz="1600" dirty="0">
                <a:solidFill>
                  <a:schemeClr val="tx1">
                    <a:lumMod val="75000"/>
                    <a:lumOff val="25000"/>
                  </a:schemeClr>
                </a:solidFill>
                <a:latin typeface="Arial" panose="020B0604020202020204" pitchFamily="34" charset="0"/>
                <a:cs typeface="Arial" panose="020B0604020202020204" pitchFamily="34" charset="0"/>
              </a:rPr>
              <a:t>Lehrkräfte, Beratungsfachkräfte für </a:t>
            </a:r>
            <a:r>
              <a:rPr lang="de-DE" sz="1600" dirty="0" smtClean="0">
                <a:solidFill>
                  <a:schemeClr val="tx1">
                    <a:lumMod val="75000"/>
                    <a:lumOff val="25000"/>
                  </a:schemeClr>
                </a:solidFill>
                <a:latin typeface="Arial" panose="020B0604020202020204" pitchFamily="34" charset="0"/>
                <a:cs typeface="Arial" panose="020B0604020202020204" pitchFamily="34" charset="0"/>
              </a:rPr>
              <a:t>Rehabilitation (Agentur </a:t>
            </a:r>
            <a:r>
              <a:rPr lang="de-DE" sz="1600" dirty="0">
                <a:solidFill>
                  <a:schemeClr val="tx1">
                    <a:lumMod val="75000"/>
                    <a:lumOff val="25000"/>
                  </a:schemeClr>
                </a:solidFill>
                <a:latin typeface="Arial" panose="020B0604020202020204" pitchFamily="34" charset="0"/>
                <a:cs typeface="Arial" panose="020B0604020202020204" pitchFamily="34" charset="0"/>
              </a:rPr>
              <a:t>für Arbeit</a:t>
            </a:r>
            <a:r>
              <a:rPr lang="de-DE" sz="1600" dirty="0" smtClean="0">
                <a:solidFill>
                  <a:schemeClr val="tx1">
                    <a:lumMod val="75000"/>
                    <a:lumOff val="25000"/>
                  </a:schemeClr>
                </a:solidFill>
                <a:latin typeface="Arial" panose="020B0604020202020204" pitchFamily="34" charset="0"/>
                <a:cs typeface="Arial" panose="020B0604020202020204" pitchFamily="34" charset="0"/>
              </a:rPr>
              <a:t>), Integrationsfachdienste</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a:t>
            </a:r>
            <a:r>
              <a:rPr lang="de-DE" sz="1600" b="1" dirty="0" smtClean="0">
                <a:solidFill>
                  <a:schemeClr val="tx1">
                    <a:lumMod val="75000"/>
                    <a:lumOff val="25000"/>
                  </a:schemeClr>
                </a:solidFill>
                <a:latin typeface="Arial" panose="020B0604020202020204" pitchFamily="34" charset="0"/>
                <a:cs typeface="Arial" panose="020B0604020202020204" pitchFamily="34" charset="0"/>
              </a:rPr>
              <a:t>usätzliche Möglichkeiten: </a:t>
            </a:r>
            <a:endParaRPr lang="de-DE"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smtClean="0">
                <a:solidFill>
                  <a:schemeClr val="tx1">
                    <a:lumMod val="75000"/>
                    <a:lumOff val="25000"/>
                  </a:schemeClr>
                </a:solidFill>
                <a:latin typeface="Arial" panose="020B0604020202020204" pitchFamily="34" charset="0"/>
                <a:cs typeface="Arial" panose="020B0604020202020204" pitchFamily="34" charset="0"/>
              </a:rPr>
              <a:t>berufsvorbereitende </a:t>
            </a:r>
            <a:r>
              <a:rPr lang="de-DE" sz="1400" dirty="0">
                <a:solidFill>
                  <a:schemeClr val="tx1">
                    <a:lumMod val="75000"/>
                    <a:lumOff val="25000"/>
                  </a:schemeClr>
                </a:solidFill>
                <a:latin typeface="Arial" panose="020B0604020202020204" pitchFamily="34" charset="0"/>
                <a:cs typeface="Arial" panose="020B0604020202020204" pitchFamily="34" charset="0"/>
              </a:rPr>
              <a:t>Einrichtung (BVE) und </a:t>
            </a:r>
            <a:r>
              <a:rPr lang="de-DE" sz="1400" dirty="0" smtClean="0">
                <a:solidFill>
                  <a:schemeClr val="tx1">
                    <a:lumMod val="75000"/>
                    <a:lumOff val="25000"/>
                  </a:schemeClr>
                </a:solidFill>
                <a:latin typeface="Arial" panose="020B0604020202020204" pitchFamily="34" charset="0"/>
                <a:cs typeface="Arial" panose="020B0604020202020204" pitchFamily="34" charset="0"/>
              </a:rPr>
              <a:t>kooperative </a:t>
            </a:r>
            <a:r>
              <a:rPr lang="de-DE" sz="1400" dirty="0">
                <a:solidFill>
                  <a:schemeClr val="tx1">
                    <a:lumMod val="75000"/>
                    <a:lumOff val="25000"/>
                  </a:schemeClr>
                </a:solidFill>
                <a:latin typeface="Arial" panose="020B0604020202020204" pitchFamily="34" charset="0"/>
                <a:cs typeface="Arial" panose="020B0604020202020204" pitchFamily="34" charset="0"/>
              </a:rPr>
              <a:t>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a:t>
            </a:r>
            <a:r>
              <a:rPr lang="de-DE" dirty="0" smtClean="0">
                <a:solidFill>
                  <a:schemeClr val="tx1">
                    <a:lumMod val="75000"/>
                    <a:lumOff val="25000"/>
                  </a:schemeClr>
                </a:solidFill>
              </a:rPr>
              <a:t>förderschwerpunktspezifische Berufsschule, Berufskolleg oder Berufsfachschule</a:t>
            </a:r>
            <a:endParaRPr lang="de-DE" dirty="0">
              <a:solidFill>
                <a:schemeClr val="tx1">
                  <a:lumMod val="75000"/>
                  <a:lumOff val="25000"/>
                </a:schemeClr>
              </a:solidFill>
            </a:endParaRP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26</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27</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a:t>
            </a:r>
            <a:r>
              <a:rPr lang="de-DE" sz="3000" dirty="0" smtClean="0">
                <a:latin typeface="Arial" panose="020B0604020202020204" pitchFamily="34" charset="0"/>
                <a:cs typeface="Arial" panose="020B0604020202020204" pitchFamily="34" charset="0"/>
              </a:rPr>
              <a:t>des </a:t>
            </a:r>
            <a:r>
              <a:rPr lang="de-DE" sz="3000" dirty="0">
                <a:latin typeface="Arial" panose="020B0604020202020204" pitchFamily="34" charset="0"/>
                <a:cs typeface="Arial" panose="020B0604020202020204" pitchFamily="34" charset="0"/>
              </a:rPr>
              <a:t>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28</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ein                                        </a:t>
            </a:r>
          </a:p>
          <a:p>
            <a:pPr marL="118872" indent="0">
              <a:lnSpc>
                <a:spcPct val="140000"/>
              </a:lnSpc>
              <a:buNone/>
            </a:pP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29</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Weitere Informationen </a:t>
            </a:r>
            <a:endParaRPr lang="de-DE" sz="3000" dirty="0">
              <a:latin typeface="Arial" panose="020B0604020202020204" pitchFamily="34" charset="0"/>
              <a:cs typeface="Arial" panose="020B0604020202020204" pitchFamily="34" charset="0"/>
            </a:endParaRP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smtClean="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smtClean="0"/>
              <a:t>Vielen Dank für Ihre Aufmerksamkeit! </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30</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Bausteine des Übergangsverfahrens </a:t>
            </a:r>
            <a:endParaRPr lang="de-DE" sz="3000" dirty="0">
              <a:latin typeface="Arial" panose="020B0604020202020204" pitchFamily="34" charset="0"/>
              <a:cs typeface="Arial" panose="020B0604020202020204" pitchFamily="34" charset="0"/>
            </a:endParaRP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endParaRPr lang="de-DE" sz="1600" dirty="0" smtClean="0">
              <a:solidFill>
                <a:schemeClr val="accent3">
                  <a:lumMod val="60000"/>
                  <a:lumOff val="40000"/>
                </a:schemeClr>
              </a:solidFill>
              <a:latin typeface="Arial"/>
              <a:cs typeface="Arial"/>
            </a:endParaRPr>
          </a:p>
          <a:p>
            <a:pPr>
              <a:lnSpc>
                <a:spcPct val="120000"/>
              </a:lnSpc>
            </a:pPr>
            <a:r>
              <a:rPr lang="de-DE" sz="1600" dirty="0">
                <a:solidFill>
                  <a:schemeClr val="accent3">
                    <a:lumMod val="60000"/>
                    <a:lumOff val="40000"/>
                  </a:schemeClr>
                </a:solidFill>
                <a:latin typeface="Arial"/>
                <a:cs typeface="Arial"/>
              </a:rPr>
              <a:t> </a:t>
            </a:r>
            <a:r>
              <a:rPr lang="de-DE" sz="1600" dirty="0" smtClean="0">
                <a:solidFill>
                  <a:schemeClr val="accent3">
                    <a:lumMod val="60000"/>
                    <a:lumOff val="40000"/>
                  </a:schemeClr>
                </a:solidFill>
                <a:latin typeface="Arial"/>
                <a:cs typeface="Arial"/>
              </a:rPr>
              <a:t>    (</a:t>
            </a:r>
            <a:r>
              <a:rPr lang="de-DE" sz="1600" dirty="0">
                <a:solidFill>
                  <a:schemeClr val="accent3">
                    <a:lumMod val="60000"/>
                    <a:lumOff val="40000"/>
                  </a:schemeClr>
                </a:solidFill>
                <a:latin typeface="Arial"/>
                <a:cs typeface="Arial"/>
              </a:rPr>
              <a:t>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a:t>
            </a:r>
            <a:r>
              <a:rPr lang="de-DE" sz="1600" dirty="0" smtClean="0">
                <a:solidFill>
                  <a:schemeClr val="accent3">
                    <a:lumMod val="60000"/>
                    <a:lumOff val="40000"/>
                  </a:schemeClr>
                </a:solidFill>
                <a:latin typeface="Arial"/>
                <a:cs typeface="Arial"/>
              </a:rPr>
              <a:t>3/4</a:t>
            </a:r>
            <a:endParaRPr lang="de-DE" sz="1600" dirty="0">
              <a:solidFill>
                <a:schemeClr val="accent3">
                  <a:lumMod val="60000"/>
                  <a:lumOff val="40000"/>
                </a:schemeClr>
              </a:solidFill>
              <a:latin typeface="Arial"/>
              <a:cs typeface="Arial"/>
            </a:endParaRP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a:t>
            </a:r>
            <a:r>
              <a:rPr lang="de-DE" dirty="0"/>
              <a:t>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Gymnasium</a:t>
            </a:r>
            <a:endParaRPr lang="de-DE" sz="1600" dirty="0">
              <a:solidFill>
                <a:schemeClr val="accent3">
                  <a:lumMod val="60000"/>
                  <a:lumOff val="40000"/>
                </a:schemeClr>
              </a:solidFill>
              <a:latin typeface="Arial"/>
              <a:cs typeface="Arial"/>
            </a:endParaRP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Unterstützung</a:t>
            </a:r>
            <a:r>
              <a:rPr lang="de-DE" sz="1600" dirty="0" smtClean="0">
                <a:solidFill>
                  <a:srgbClr val="FF0000"/>
                </a:solidFill>
                <a:latin typeface="Arial"/>
                <a:cs typeface="Arial"/>
              </a:rPr>
              <a:t> </a:t>
            </a:r>
            <a:r>
              <a:rPr lang="de-DE" sz="1600" dirty="0" smtClean="0">
                <a:solidFill>
                  <a:schemeClr val="tx1">
                    <a:lumMod val="75000"/>
                    <a:lumOff val="25000"/>
                  </a:schemeClr>
                </a:solidFill>
                <a:latin typeface="Arial"/>
                <a:cs typeface="Arial"/>
              </a:rPr>
              <a:t>durch Pädagogische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5976</Words>
  <Application>Microsoft Office PowerPoint</Application>
  <PresentationFormat>Bildschirmpräsentation (4:3)</PresentationFormat>
  <Paragraphs>780</Paragraphs>
  <Slides>30</Slides>
  <Notes>30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Arial Black</vt:lpstr>
      <vt:lpstr>Calibri</vt:lpstr>
      <vt:lpstr>Garamond</vt:lpstr>
      <vt:lpstr>Georgia</vt:lpstr>
      <vt:lpstr>Symbol</vt:lpstr>
      <vt:lpstr>Times New Roman</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Hesse, Maria (KM)</cp:lastModifiedBy>
  <cp:revision>752</cp:revision>
  <cp:lastPrinted>2020-10-07T11:30:21Z</cp:lastPrinted>
  <dcterms:created xsi:type="dcterms:W3CDTF">2014-03-18T09:41:04Z</dcterms:created>
  <dcterms:modified xsi:type="dcterms:W3CDTF">2020-10-07T15:30:31Z</dcterms:modified>
</cp:coreProperties>
</file>